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05453F-7483-432D-BEA2-7BC5D6A67275}">
  <a:tblStyle styleId="{8105453F-7483-432D-BEA2-7BC5D6A6727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>
      <p:cViewPr varScale="1">
        <p:scale>
          <a:sx n="120" d="100"/>
          <a:sy n="120" d="100"/>
        </p:scale>
        <p:origin x="200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a1934b3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a1934b3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9b02a0f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9b02a0f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a9b02a0f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a9b02a0f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a9b02a0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a9b02a0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a9b02a0f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a9b02a0f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a9b02a0f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a9b02a0f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a9b02a0f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ca9b02a0f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9b02a0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a9b02a0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a9b02a0f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a9b02a0f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9b02a0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a9b02a0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a9b02a0f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a9b02a0f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CAP-5610 Machine Learning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Spring 2021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Point 1 Presentation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Number 23</a:t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</a:t>
            </a:r>
            <a:endParaRPr sz="16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Daoyang Song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Fatima Nasir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Marcus Figaro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Nidhi Devi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6113" y="0"/>
            <a:ext cx="20478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39CB730-4F09-44F8-BE2F-F4F45AFBF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70"/>
    </mc:Choice>
    <mc:Fallback xmlns="">
      <p:transition spd="slow" advTm="22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subTitle" idx="1"/>
          </p:nvPr>
        </p:nvSpPr>
        <p:spPr>
          <a:xfrm>
            <a:off x="398525" y="1336650"/>
            <a:ext cx="8520600" cy="27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generalized SVM is used for searching a hyperplane that separates benign and malignant tumors with maximum margin.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 is trained on  reduced feature space of 6 distinctive features obtained.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sigmoid kernel is used for SVM.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cross-fold validation is used for training.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625DA0-A3BF-4270-884C-76B20E8FC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AA1F93-4AFF-5642-92A6-A2FC59FEC992}"/>
              </a:ext>
            </a:extLst>
          </p:cNvPr>
          <p:cNvSpPr/>
          <p:nvPr/>
        </p:nvSpPr>
        <p:spPr>
          <a:xfrm>
            <a:off x="0" y="0"/>
            <a:ext cx="9099025" cy="8035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0" algn="ctr">
              <a:buClr>
                <a:schemeClr val="dk1"/>
              </a:buClr>
              <a:buSzPct val="55369"/>
            </a:pPr>
            <a:r>
              <a:rPr lang="en-US" sz="2000" b="1" dirty="0"/>
              <a:t>Step3:  Classification - SVM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64"/>
    </mc:Choice>
    <mc:Fallback xmlns="">
      <p:transition spd="slow" advTm="33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401" y="2796800"/>
            <a:ext cx="2807299" cy="20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550" y="574225"/>
            <a:ext cx="2956150" cy="22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162849" y="1352230"/>
            <a:ext cx="54307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validity ratio was calculated to find the ideal number of clusters based on the distances between clusters and between the clusters and data points.</a:t>
            </a:r>
          </a:p>
          <a:p>
            <a:pPr marL="152400" lvl="0" indent="0" algn="just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clusters for each tumor type had the lowest validity ratio, however we believe this is an inconsistency in the code.</a:t>
            </a:r>
            <a:endParaRPr sz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still used three clusters for each tumor type because they had a comparable validity ratio, and produced the same feature space as is described in the paper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plan on addressing this inconsistency in future project checkpoints.</a:t>
            </a:r>
          </a:p>
          <a:p>
            <a:pPr marL="914400" lvl="1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sz="1200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Equation:</a:t>
            </a:r>
            <a:endParaRPr sz="1200"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0565" y="3814775"/>
            <a:ext cx="1405225" cy="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A63AFE-A89D-4D4E-9DF4-D895C2280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942117-E3C6-F14F-923A-866B864CC016}"/>
              </a:ext>
            </a:extLst>
          </p:cNvPr>
          <p:cNvSpPr/>
          <p:nvPr/>
        </p:nvSpPr>
        <p:spPr>
          <a:xfrm>
            <a:off x="701964" y="-26926"/>
            <a:ext cx="4341091" cy="8035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0">
              <a:buClr>
                <a:schemeClr val="dk1"/>
              </a:buClr>
              <a:buSzPct val="55369"/>
            </a:pPr>
            <a:r>
              <a:rPr lang="en-US" sz="2000" b="1" dirty="0"/>
              <a:t>RESULTS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1"/>
    </mc:Choice>
    <mc:Fallback xmlns="">
      <p:transition spd="slow" advTm="4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>
            <a:spLocks noGrp="1"/>
          </p:cNvSpPr>
          <p:nvPr>
            <p:ph type="subTitle" idx="1"/>
          </p:nvPr>
        </p:nvSpPr>
        <p:spPr>
          <a:xfrm>
            <a:off x="311700" y="1311775"/>
            <a:ext cx="8520600" cy="30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highest Accuracy of Polynomial Function is 0.935.</a:t>
            </a: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highest Accuracy of Sigmoid function is 0.825</a:t>
            </a: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highest Accuracy of RBF is 0.916</a:t>
            </a: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6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The highest Accuracy of Linear is 0.912</a:t>
            </a:r>
            <a:endParaRPr sz="1600" dirty="0">
              <a:solidFill>
                <a:schemeClr val="tx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2044D3B-15AC-49B5-A2EC-40C20DC55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21CD80-1EBF-1940-BB11-6F1007D723A7}"/>
              </a:ext>
            </a:extLst>
          </p:cNvPr>
          <p:cNvSpPr/>
          <p:nvPr/>
        </p:nvSpPr>
        <p:spPr>
          <a:xfrm>
            <a:off x="0" y="0"/>
            <a:ext cx="9099025" cy="8035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71600" lvl="0" algn="ctr">
              <a:buClr>
                <a:schemeClr val="dk1"/>
              </a:buClr>
              <a:buSzPct val="55369"/>
            </a:pPr>
            <a:r>
              <a:rPr lang="en-US" sz="2000" b="1" dirty="0"/>
              <a:t>CONCLUSIONS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98"/>
    </mc:Choice>
    <mc:Fallback xmlns="">
      <p:transition spd="slow" advTm="9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680" b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62679C-612A-4C55-87D4-CFBDFA015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5BAD6A-63A3-BD4D-B2EA-9B13BECAFCE8}"/>
              </a:ext>
            </a:extLst>
          </p:cNvPr>
          <p:cNvSpPr/>
          <p:nvPr/>
        </p:nvSpPr>
        <p:spPr>
          <a:xfrm>
            <a:off x="0" y="0"/>
            <a:ext cx="9144000" cy="27971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ts val="990"/>
            </a:pPr>
            <a:endParaRPr lang="en-US" sz="2000" dirty="0"/>
          </a:p>
          <a:p>
            <a:pPr lvl="0" algn="ctr">
              <a:buClr>
                <a:schemeClr val="dk1"/>
              </a:buClr>
              <a:buSzPts val="990"/>
            </a:pPr>
            <a:r>
              <a:rPr lang="en-US" sz="2000" b="1" dirty="0"/>
              <a:t>“ Breast cancer diagnosis based on feature extraction using hybrid of K-means and</a:t>
            </a:r>
          </a:p>
          <a:p>
            <a:pPr lvl="0" algn="ctr">
              <a:buClr>
                <a:schemeClr val="dk1"/>
              </a:buClr>
              <a:buSzPts val="990"/>
            </a:pPr>
            <a:r>
              <a:rPr lang="en-US" sz="2000" b="1" dirty="0"/>
              <a:t>support vector machine algorithms”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6BF7E6-BCF7-404D-88DD-33F78AD85FED}"/>
              </a:ext>
            </a:extLst>
          </p:cNvPr>
          <p:cNvSpPr/>
          <p:nvPr/>
        </p:nvSpPr>
        <p:spPr>
          <a:xfrm>
            <a:off x="2254103" y="3199401"/>
            <a:ext cx="5197924" cy="13938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buClr>
                <a:schemeClr val="dk1"/>
              </a:buClr>
              <a:buSzPts val="247"/>
            </a:pPr>
            <a:endParaRPr lang="en-US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Clr>
                <a:schemeClr val="dk1"/>
              </a:buClr>
              <a:buSzPts val="247"/>
            </a:pPr>
            <a:endParaRPr lang="en-US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buClr>
                <a:schemeClr val="dk1"/>
              </a:buClr>
              <a:buSzPts val="247"/>
            </a:pPr>
            <a:endParaRPr lang="en-US" b="1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Clr>
                <a:schemeClr val="dk1"/>
              </a:buClr>
              <a:buSzPts val="247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Authors: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Bichen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Zheng, Won Yoon , Sarah S. Lam</a:t>
            </a:r>
          </a:p>
          <a:p>
            <a:pPr lvl="2" algn="just">
              <a:buClr>
                <a:schemeClr val="dk1"/>
              </a:buClr>
              <a:buSzPts val="247"/>
            </a:pP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buClr>
                <a:schemeClr val="dk1"/>
              </a:buClr>
              <a:buSzPts val="247"/>
            </a:pP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Publication: Expert Systems with Applications: An International Journal , March 2014</a:t>
            </a:r>
          </a:p>
          <a:p>
            <a:pPr lvl="2" algn="just">
              <a:buClr>
                <a:schemeClr val="dk1"/>
              </a:buClr>
              <a:buSzPts val="247"/>
            </a:pPr>
            <a:endParaRPr lang="en-US" sz="1100" b="1" dirty="0">
              <a:solidFill>
                <a:schemeClr val="bg1"/>
              </a:solidFill>
            </a:endParaRPr>
          </a:p>
          <a:p>
            <a:pPr lvl="0" algn="ctr"/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70"/>
    </mc:Choice>
    <mc:Fallback xmlns="">
      <p:transition spd="slow" advTm="28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226525" y="1241702"/>
            <a:ext cx="85206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United States, Cancer is a major health problem.</a:t>
            </a:r>
          </a:p>
          <a:p>
            <a:pPr marL="171450" lvl="0" indent="-1714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Approx. 1,639,910 new cases of cancer were seen in 2012 and the death count was approx. 577,190.</a:t>
            </a:r>
          </a:p>
          <a:p>
            <a:pPr marL="171450" lvl="0" indent="-1714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Among all these new numbers - breast cancer was the most common cancer diagnosed in women, and accounted for 29% of new female cancer cases - around 790,740 cases.</a:t>
            </a:r>
          </a:p>
          <a:p>
            <a:pPr marL="171450" lvl="0" indent="-1714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new technologies the data collection and data analysis became quick whereas with huge breast cancer cases it was hard for physicians to collect and analyze </a:t>
            </a:r>
            <a:r>
              <a:rPr lang="en" sz="1200" u="sng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detailed cancer feature.</a:t>
            </a:r>
          </a:p>
          <a:p>
            <a:pPr marL="171450" lvl="0" indent="-171450" algn="just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u="sng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filter the </a:t>
            </a:r>
            <a:r>
              <a:rPr lang="en" sz="1200" u="sng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pertinent feature </a:t>
            </a:r>
            <a:r>
              <a:rPr lang="en" sz="12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 which supports the clinical disease diagnosis was a time taking and complex task, extraction of tumor features is helpful to diagnose breast cancer which is the main objective of this paper.</a:t>
            </a:r>
          </a:p>
          <a:p>
            <a:pPr marL="171450" lvl="0" indent="-171450" algn="just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sz="1200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lvl="0" indent="-171450" algn="just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" sz="12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 make the feature extraction and selection method less complex and quick ma</a:t>
            </a:r>
            <a:r>
              <a:rPr lang="en" sz="1200" u="sng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chine learning </a:t>
            </a:r>
            <a:r>
              <a:rPr lang="en" sz="1200" dirty="0">
                <a:solidFill>
                  <a:srgbClr val="2E2E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are applied.</a:t>
            </a:r>
            <a:endParaRPr sz="1200" dirty="0">
              <a:solidFill>
                <a:srgbClr val="2E2E2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 </a:t>
            </a:r>
            <a:endParaRPr sz="29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708B80-5449-47A8-A9B6-80E599AAB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5BCAA30-620D-9B45-8E66-9A7AA1F5A659}"/>
              </a:ext>
            </a:extLst>
          </p:cNvPr>
          <p:cNvSpPr/>
          <p:nvPr/>
        </p:nvSpPr>
        <p:spPr>
          <a:xfrm>
            <a:off x="0" y="0"/>
            <a:ext cx="9144000" cy="9328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000" b="1" dirty="0"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73"/>
    </mc:Choice>
    <mc:Fallback xmlns="">
      <p:transition spd="slow" advTm="9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311700" y="717600"/>
            <a:ext cx="8520600" cy="3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u="sng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u="sng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u="sng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" sz="48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Wisconsin Diagnostic Breast Cancer (WDBC) from the University of California.</a:t>
            </a:r>
            <a:endParaRPr sz="48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Description: 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The data contain measurements on cells in suspicious lumps in a woman's breast. Features are computed from a digitized image of a fine needle aspirate (FNA) of a breast mass. They describe characteristics of the cell nuclei present in the image. All samples are classified as either </a:t>
            </a:r>
            <a:r>
              <a:rPr lang="en" sz="48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benign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" sz="4800" i="1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malignant</a:t>
            </a: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sz="48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8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Number of Instances :569</a:t>
            </a:r>
            <a:endParaRPr sz="48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Number of Attributes: 32</a:t>
            </a:r>
            <a:endParaRPr sz="48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Number of Missing Values: 0</a:t>
            </a:r>
            <a:endParaRPr sz="48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Attribute Type: Numerical Continuous Real Values</a:t>
            </a:r>
            <a:endParaRPr sz="48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dirty="0">
                <a:solidFill>
                  <a:schemeClr val="dk1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Class distribution: 357 benign, 212 malignant</a:t>
            </a:r>
            <a:endParaRPr sz="9600" dirty="0">
              <a:solidFill>
                <a:schemeClr val="dk1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52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rgbClr val="12365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125" y="2044926"/>
            <a:ext cx="3353874" cy="30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AAF4E6-76DF-44F7-89B1-FED9147C5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0A7D922-0E35-7B46-B0F1-D8D894DC0E39}"/>
              </a:ext>
            </a:extLst>
          </p:cNvPr>
          <p:cNvSpPr/>
          <p:nvPr/>
        </p:nvSpPr>
        <p:spPr>
          <a:xfrm>
            <a:off x="-1" y="0"/>
            <a:ext cx="9144000" cy="9328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000" b="1" dirty="0">
                <a:latin typeface="Verdana"/>
                <a:ea typeface="Verdana"/>
                <a:cs typeface="Verdana"/>
                <a:sym typeface="Verdana"/>
              </a:rPr>
              <a:t>DATA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60"/>
    </mc:Choice>
    <mc:Fallback xmlns="">
      <p:transition spd="slow" advTm="71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ctrTitle"/>
          </p:nvPr>
        </p:nvSpPr>
        <p:spPr>
          <a:xfrm>
            <a:off x="1350900" y="-203650"/>
            <a:ext cx="24177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2900"/>
              <a:t>Features</a:t>
            </a:r>
            <a:endParaRPr sz="2900"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164" y="1059203"/>
            <a:ext cx="5044936" cy="2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5275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●"/>
            </a:pPr>
            <a:r>
              <a:rPr lang="en" sz="1050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mean, standard error and "worst" or largest (mean of the three largest values) of these features were computed for each image,</a:t>
            </a:r>
            <a:endParaRPr sz="1050" dirty="0"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resulting in 30 features. </a:t>
            </a:r>
            <a:endParaRPr sz="1050" dirty="0"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295275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●"/>
            </a:pPr>
            <a:r>
              <a:rPr lang="en" sz="1050" dirty="0">
                <a:highlight>
                  <a:srgbClr val="FFFFFF"/>
                </a:highlight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instance, field 3 is Mean Radius, field 13 is Radius SE, field 23 is Worst Radius.</a:t>
            </a:r>
            <a:endParaRPr sz="1050" dirty="0"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Those different measurements are treated as different features in the data set.</a:t>
            </a:r>
            <a:endParaRPr sz="950" dirty="0"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highlight>
                <a:srgbClr val="FFFFFF"/>
              </a:highlight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graphicFrame>
        <p:nvGraphicFramePr>
          <p:cNvPr id="157" name="Google Shape;157;p29"/>
          <p:cNvGraphicFramePr/>
          <p:nvPr/>
        </p:nvGraphicFramePr>
        <p:xfrm>
          <a:off x="5211636" y="-8"/>
          <a:ext cx="3994050" cy="5436050"/>
        </p:xfrm>
        <a:graphic>
          <a:graphicData uri="http://schemas.openxmlformats.org/drawingml/2006/table">
            <a:tbl>
              <a:tblPr firstRow="1" bandRow="1">
                <a:noFill/>
                <a:tableStyleId>{8105453F-7483-432D-BEA2-7BC5D6A67275}</a:tableStyleId>
              </a:tblPr>
              <a:tblGrid>
                <a:gridCol w="138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Attribute 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Description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 </a:t>
                      </a:r>
                      <a:endParaRPr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Unique id Number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Classification </a:t>
                      </a:r>
                      <a:r>
                        <a:rPr lang="en" sz="1400"/>
                        <a:t>Label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 = malignant, B = benign)</a:t>
                      </a:r>
                      <a:b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Radius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of distances from center to points on the perimeter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Texture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standard deviation of gray-scale values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Perimeter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Perimeter of cell nuclei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Area of cell nuclei 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Smoothness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Local variation in radius lengths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Compactness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(perimeter^2 / area - 1.0)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Concavity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Severity of concave portions of the contour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Concave points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concave portions of the contour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Symmetry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Orientation of cell mass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Fractal dimension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"coastline approximation" - 1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8" name="Google Shape;1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700" y="2787600"/>
            <a:ext cx="4687400" cy="23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3449D8-F6A9-4F11-9029-22A813020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EFFE7E-6E5F-8D43-B6D0-A90FAD1337DE}"/>
              </a:ext>
            </a:extLst>
          </p:cNvPr>
          <p:cNvSpPr/>
          <p:nvPr/>
        </p:nvSpPr>
        <p:spPr>
          <a:xfrm>
            <a:off x="0" y="0"/>
            <a:ext cx="5211636" cy="9328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000" b="1" dirty="0">
                <a:latin typeface="Verdana"/>
                <a:ea typeface="Verdana"/>
                <a:cs typeface="Verdana"/>
                <a:sym typeface="Verdana"/>
              </a:rPr>
              <a:t>FEATURES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17"/>
    </mc:Choice>
    <mc:Fallback xmlns="">
      <p:transition spd="slow" advTm="60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134150" y="978575"/>
            <a:ext cx="8861700" cy="3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Clustering+Classification</a:t>
            </a:r>
            <a:endParaRPr sz="2400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5472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method hybridizes K-means algorithm and SVM (K-SVM) for breast cancer diagnosis.</a:t>
            </a:r>
            <a:endParaRPr sz="1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20795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hybrid of K-means algorithm and SVM is used to condense the existing</a:t>
            </a:r>
            <a:endParaRPr sz="1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feature space to reduce the computational cost for SVM training and maintain a similar diagnosis accuracy. </a:t>
            </a:r>
            <a:endParaRPr sz="1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b="1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-317837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Following three steps are involved in this method: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Step1: Pattern Recognition - K-means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Step2: Feature Extraction - Fuzzy Membership Function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Step3:  Classification - SVM</a:t>
            </a:r>
            <a:endParaRPr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u="sng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53CFA4-D316-464B-90F6-C8F7746F93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23EF84-56D3-2C49-B6E2-A493CA6A7144}"/>
              </a:ext>
            </a:extLst>
          </p:cNvPr>
          <p:cNvSpPr/>
          <p:nvPr/>
        </p:nvSpPr>
        <p:spPr>
          <a:xfrm>
            <a:off x="0" y="7763"/>
            <a:ext cx="9144000" cy="9328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2000" b="1" dirty="0">
                <a:latin typeface="Verdana"/>
                <a:ea typeface="Verdana"/>
                <a:cs typeface="Verdana"/>
                <a:sym typeface="Verdana"/>
              </a:rPr>
              <a:t>PROBLEM FORMULATION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47"/>
    </mc:Choice>
    <mc:Fallback xmlns="">
      <p:transition spd="slow" advTm="9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90775" y="783250"/>
            <a:ext cx="8872500" cy="42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K-means is an unsupervised learning algorithm and is good for recognizing hidden patterns in a data.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Kmeans is an optimization problem to minimize the overall distance between cluster centroids and cluster members as follows : 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reduce the high dimensionality of feature space Kmeans is applied individually to extract abstract malignant and benign tumor patterns.</a:t>
            </a:r>
          </a:p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cluster represents a specific tumor pattern whereas each cluster center is considered as a new symbolic tumor of that cluster.</a:t>
            </a: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total six clusters , three for each malignant and benign tumors , where each cluster represents a distinctive tumor pattern.</a:t>
            </a: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endParaRPr lang="en"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Select clusters based on validity ratio calculation discussed later.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8298" y="1752600"/>
            <a:ext cx="24098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1E8C00-89A8-4452-B505-0B83B928E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2AC412-47D9-0D40-9135-8CAEA4E8DE3D}"/>
              </a:ext>
            </a:extLst>
          </p:cNvPr>
          <p:cNvSpPr/>
          <p:nvPr/>
        </p:nvSpPr>
        <p:spPr>
          <a:xfrm>
            <a:off x="0" y="14338"/>
            <a:ext cx="9099025" cy="51762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0" algn="ctr">
              <a:buClr>
                <a:schemeClr val="dk1"/>
              </a:buClr>
              <a:buSzPct val="66532"/>
            </a:pPr>
            <a:r>
              <a:rPr lang="en-US" sz="2000" b="1" dirty="0"/>
              <a:t>Step1: Pattern Recognition - K-means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15"/>
    </mc:Choice>
    <mc:Fallback xmlns="">
      <p:transition spd="slow" advTm="7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subTitle" idx="1"/>
          </p:nvPr>
        </p:nvSpPr>
        <p:spPr>
          <a:xfrm>
            <a:off x="311700" y="1206450"/>
            <a:ext cx="8520600" cy="30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406" y="1529874"/>
            <a:ext cx="53435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7792" y="3277451"/>
            <a:ext cx="29622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8431700-DAB4-423D-B49B-08199E383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913A0D-124A-4648-8225-F0560BF05302}"/>
              </a:ext>
            </a:extLst>
          </p:cNvPr>
          <p:cNvSpPr/>
          <p:nvPr/>
        </p:nvSpPr>
        <p:spPr>
          <a:xfrm>
            <a:off x="22487" y="-22366"/>
            <a:ext cx="9099025" cy="8035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0" algn="ctr">
              <a:buClr>
                <a:schemeClr val="dk1"/>
              </a:buClr>
              <a:buSzPct val="66532"/>
            </a:pPr>
            <a:r>
              <a:rPr lang="en" sz="2000" b="1" dirty="0"/>
              <a:t>Step2: Feature Extraction - Fuzzy Membership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65"/>
    </mc:Choice>
    <mc:Fallback xmlns="">
      <p:transition spd="slow" advTm="54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>
            <a:off x="311700" y="516700"/>
            <a:ext cx="8520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 dirty="0">
                <a:latin typeface="Verdana"/>
                <a:ea typeface="Verdana"/>
                <a:cs typeface="Verdana"/>
                <a:sym typeface="Verdana"/>
              </a:rPr>
              <a:t>. </a:t>
            </a:r>
            <a:endParaRPr sz="338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311700" y="1117675"/>
            <a:ext cx="8520600" cy="3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value of the new features represents the similarity between the tumor and the pattern.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new features are condensed information combining different previous features  representing a profile tumor pattern.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features are reduced from 30 to 6 ( using K=3). 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feature selection algorithm not only reduced the dimension of features but also eliminated the noisy information for prediction.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simple data mining technique reduced the dimensions and computation time without exhaustive training on different feature subsets.</a:t>
            </a:r>
            <a:endParaRPr sz="14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729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sz="1729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79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685360-395C-422F-A0C9-E5B7A77D9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F9946E-9C96-1442-A707-106A344A11C9}"/>
              </a:ext>
            </a:extLst>
          </p:cNvPr>
          <p:cNvSpPr/>
          <p:nvPr/>
        </p:nvSpPr>
        <p:spPr>
          <a:xfrm>
            <a:off x="22487" y="1986"/>
            <a:ext cx="9099025" cy="8035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lvl="0" algn="ctr">
              <a:buClr>
                <a:schemeClr val="dk1"/>
              </a:buClr>
              <a:buSzPct val="66532"/>
            </a:pPr>
            <a:r>
              <a:rPr lang="en" sz="2000" b="1" dirty="0"/>
              <a:t>CONTD. Step2</a:t>
            </a:r>
            <a:endParaRPr lang="en-US" sz="20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8"/>
    </mc:Choice>
    <mc:Fallback xmlns="">
      <p:transition spd="slow" advTm="3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959</Words>
  <Application>Microsoft Macintosh PowerPoint</Application>
  <PresentationFormat>On-screen Show (16:9)</PresentationFormat>
  <Paragraphs>180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Times New Roman</vt:lpstr>
      <vt:lpstr>Verdana</vt:lpstr>
      <vt:lpstr>Simple Light</vt:lpstr>
      <vt:lpstr>Office Theme</vt:lpstr>
      <vt:lpstr>CAP-5610 Machine Learning Spring 2021</vt:lpstr>
      <vt:lpstr>PowerPoint Presentation</vt:lpstr>
      <vt:lpstr>PowerPoint Presentation</vt:lpstr>
      <vt:lpstr>PowerPoint Presentation</vt:lpstr>
      <vt:lpstr>Features</vt:lpstr>
      <vt:lpstr>PowerPoint Presentation</vt:lpstr>
      <vt:lpstr>PowerPoint Presentation</vt:lpstr>
      <vt:lpstr>PowerPoint Presentation</vt:lpstr>
      <vt:lpstr>.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CAP-5610 Machine Learning Spring 2021</dc:title>
  <dc:creator>marcus figaro</dc:creator>
  <cp:lastModifiedBy>Abbass, Mohad</cp:lastModifiedBy>
  <cp:revision>21</cp:revision>
  <dcterms:modified xsi:type="dcterms:W3CDTF">2021-03-29T06:32:09Z</dcterms:modified>
</cp:coreProperties>
</file>